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7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andyman" pitchFamily="2" charset="77"/>
      <p:regular r:id="rId25"/>
    </p:embeddedFont>
    <p:embeddedFont>
      <p:font typeface="TAN Headline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C00"/>
    <a:srgbClr val="E48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7" autoAdjust="0"/>
    <p:restoredTop sz="94514" autoAdjust="0"/>
  </p:normalViewPr>
  <p:slideViewPr>
    <p:cSldViewPr>
      <p:cViewPr varScale="1">
        <p:scale>
          <a:sx n="88" d="100"/>
          <a:sy n="88" d="100"/>
        </p:scale>
        <p:origin x="4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animal protostomado lofotrocozoos mollusca cephalopoda</a:t>
            </a:r>
          </a:p>
          <a:p>
            <a:endParaRPr lang="en-US"/>
          </a:p>
          <a:p>
            <a:r>
              <a:rPr lang="en-US"/>
              <a:t>http://todosobrelaevolucion.org.mx/capsula.php?id=38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80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440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sp>
        <p:nvSpPr>
          <p:cNvPr id="3" name="Freeform 3"/>
          <p:cNvSpPr/>
          <p:nvPr/>
        </p:nvSpPr>
        <p:spPr>
          <a:xfrm>
            <a:off x="1525577" y="2815690"/>
            <a:ext cx="4985937" cy="4655619"/>
          </a:xfrm>
          <a:custGeom>
            <a:avLst/>
            <a:gdLst/>
            <a:ahLst/>
            <a:cxnLst/>
            <a:rect l="l" t="t" r="r" b="b"/>
            <a:pathLst>
              <a:path w="4985937" h="4655619">
                <a:moveTo>
                  <a:pt x="0" y="0"/>
                </a:moveTo>
                <a:lnTo>
                  <a:pt x="4985937" y="0"/>
                </a:lnTo>
                <a:lnTo>
                  <a:pt x="4985937" y="4655618"/>
                </a:lnTo>
                <a:lnTo>
                  <a:pt x="0" y="465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73464" y="2382063"/>
            <a:ext cx="10747786" cy="3434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TAN Headline"/>
              </a:rPr>
              <a:t>CURSO DE INTRODUCCION A  FRONT-END CON HTML Y CSS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35414" y="5796444"/>
            <a:ext cx="1002388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endParaRPr b="1" dirty="0">
              <a:solidFill>
                <a:srgbClr val="7030A0"/>
              </a:solidFill>
              <a:latin typeface="Chalkboard" panose="03050602040202020205" pitchFamily="66" charset="77"/>
            </a:endParaRP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3139" b="1" spc="329" dirty="0">
                <a:solidFill>
                  <a:srgbClr val="7030A0"/>
                </a:solidFill>
                <a:latin typeface="Chalkboard" panose="03050602040202020205" pitchFamily="66" charset="77"/>
              </a:rPr>
              <a:t>NATALIA LUNA LOPEZ  </a:t>
            </a:r>
            <a:r>
              <a:rPr lang="ja-JP" altLang="es-MX" sz="3139" b="1" spc="329">
                <a:solidFill>
                  <a:srgbClr val="7030A0"/>
                </a:solidFill>
                <a:latin typeface="Chalkboard" panose="03050602040202020205" pitchFamily="66" charset="77"/>
              </a:rPr>
              <a:t>ヽ</a:t>
            </a:r>
            <a:r>
              <a:rPr lang="es-MX" altLang="ja-JP" sz="3139" b="1" spc="329" dirty="0">
                <a:solidFill>
                  <a:srgbClr val="7030A0"/>
                </a:solidFill>
                <a:latin typeface="Chalkboard" panose="03050602040202020205" pitchFamily="66" charset="77"/>
              </a:rPr>
              <a:t>(*</a:t>
            </a:r>
            <a:r>
              <a:rPr lang="ja-JP" altLang="es-MX" sz="3139" b="1" spc="329">
                <a:solidFill>
                  <a:srgbClr val="7030A0"/>
                </a:solidFill>
                <a:latin typeface="Chalkboard" panose="03050602040202020205" pitchFamily="66" charset="77"/>
              </a:rPr>
              <a:t>・</a:t>
            </a:r>
            <a:r>
              <a:rPr lang="el-GR" sz="3139" b="1" spc="329" dirty="0">
                <a:solidFill>
                  <a:srgbClr val="7030A0"/>
                </a:solidFill>
                <a:latin typeface="Handyman"/>
              </a:rPr>
              <a:t>ω・)</a:t>
            </a:r>
            <a:r>
              <a:rPr lang="ja-JP" altLang="es-MX" sz="3139" b="1" spc="329">
                <a:solidFill>
                  <a:srgbClr val="7030A0"/>
                </a:solidFill>
                <a:latin typeface="Chalkboard" panose="03050602040202020205" pitchFamily="66" charset="77"/>
              </a:rPr>
              <a:t>ﾉ</a:t>
            </a:r>
            <a:r>
              <a:rPr lang="en-US" sz="3139" b="1" spc="329" dirty="0">
                <a:solidFill>
                  <a:srgbClr val="7030A0"/>
                </a:solidFill>
                <a:latin typeface="Chalkboard" panose="03050602040202020205" pitchFamily="66" charset="77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014" y="4124331"/>
            <a:ext cx="7426450" cy="3502160"/>
            <a:chOff x="0" y="0"/>
            <a:chExt cx="2094583" cy="987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4583" cy="987762"/>
            </a:xfrm>
            <a:custGeom>
              <a:avLst/>
              <a:gdLst/>
              <a:ahLst/>
              <a:cxnLst/>
              <a:rect l="l" t="t" r="r" b="b"/>
              <a:pathLst>
                <a:path w="2094583" h="987762">
                  <a:moveTo>
                    <a:pt x="72974" y="0"/>
                  </a:moveTo>
                  <a:lnTo>
                    <a:pt x="2021610" y="0"/>
                  </a:lnTo>
                  <a:cubicBezTo>
                    <a:pt x="2040963" y="0"/>
                    <a:pt x="2059524" y="7688"/>
                    <a:pt x="2073210" y="21373"/>
                  </a:cubicBezTo>
                  <a:cubicBezTo>
                    <a:pt x="2086895" y="35059"/>
                    <a:pt x="2094583" y="53620"/>
                    <a:pt x="2094583" y="72974"/>
                  </a:cubicBezTo>
                  <a:lnTo>
                    <a:pt x="2094583" y="914788"/>
                  </a:lnTo>
                  <a:cubicBezTo>
                    <a:pt x="2094583" y="955091"/>
                    <a:pt x="2061912" y="987762"/>
                    <a:pt x="2021610" y="987762"/>
                  </a:cubicBezTo>
                  <a:lnTo>
                    <a:pt x="72974" y="987762"/>
                  </a:lnTo>
                  <a:cubicBezTo>
                    <a:pt x="53620" y="987762"/>
                    <a:pt x="35059" y="980074"/>
                    <a:pt x="21373" y="966388"/>
                  </a:cubicBezTo>
                  <a:cubicBezTo>
                    <a:pt x="7688" y="952703"/>
                    <a:pt x="0" y="934142"/>
                    <a:pt x="0" y="914788"/>
                  </a:cubicBezTo>
                  <a:lnTo>
                    <a:pt x="0" y="72974"/>
                  </a:lnTo>
                  <a:cubicBezTo>
                    <a:pt x="0" y="53620"/>
                    <a:pt x="7688" y="35059"/>
                    <a:pt x="21373" y="21373"/>
                  </a:cubicBezTo>
                  <a:cubicBezTo>
                    <a:pt x="35059" y="7688"/>
                    <a:pt x="53620" y="0"/>
                    <a:pt x="72974" y="0"/>
                  </a:cubicBezTo>
                  <a:close/>
                </a:path>
              </a:pathLst>
            </a:custGeom>
            <a:solidFill>
              <a:srgbClr val="FEEEE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78972" y="3171437"/>
            <a:ext cx="8657409" cy="4917602"/>
          </a:xfrm>
          <a:custGeom>
            <a:avLst/>
            <a:gdLst/>
            <a:ahLst/>
            <a:cxnLst/>
            <a:rect l="l" t="t" r="r" b="b"/>
            <a:pathLst>
              <a:path w="8657409" h="4917602">
                <a:moveTo>
                  <a:pt x="0" y="0"/>
                </a:moveTo>
                <a:lnTo>
                  <a:pt x="8657409" y="0"/>
                </a:lnTo>
                <a:lnTo>
                  <a:pt x="8657409" y="4917602"/>
                </a:lnTo>
                <a:lnTo>
                  <a:pt x="0" y="491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6" r="-1074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4212" y="4502541"/>
            <a:ext cx="6490052" cy="270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En HTML y CSS,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existen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varias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propiedades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relacionadas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con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color y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fondo que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te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permiten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controlar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la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apariencia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visual de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los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elementos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en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página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web.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737" y="904875"/>
            <a:ext cx="9904077" cy="243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2"/>
              </a:lnSpc>
              <a:spcBef>
                <a:spcPct val="0"/>
              </a:spcBef>
            </a:pPr>
            <a:r>
              <a:rPr lang="en-US" sz="6994" dirty="0">
                <a:solidFill>
                  <a:srgbClr val="FFFFFF"/>
                </a:solidFill>
                <a:latin typeface="TAN Headline"/>
              </a:rPr>
              <a:t>Propiedades de color y fondo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014" y="3356034"/>
            <a:ext cx="6877255" cy="5037858"/>
            <a:chOff x="0" y="0"/>
            <a:chExt cx="2094583" cy="1534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4583" cy="1534364"/>
            </a:xfrm>
            <a:custGeom>
              <a:avLst/>
              <a:gdLst/>
              <a:ahLst/>
              <a:cxnLst/>
              <a:rect l="l" t="t" r="r" b="b"/>
              <a:pathLst>
                <a:path w="2094583" h="1534364">
                  <a:moveTo>
                    <a:pt x="78801" y="0"/>
                  </a:moveTo>
                  <a:lnTo>
                    <a:pt x="2015782" y="0"/>
                  </a:lnTo>
                  <a:cubicBezTo>
                    <a:pt x="2036681" y="0"/>
                    <a:pt x="2056725" y="8302"/>
                    <a:pt x="2071503" y="23080"/>
                  </a:cubicBezTo>
                  <a:cubicBezTo>
                    <a:pt x="2086281" y="37858"/>
                    <a:pt x="2094583" y="57902"/>
                    <a:pt x="2094583" y="78801"/>
                  </a:cubicBezTo>
                  <a:lnTo>
                    <a:pt x="2094583" y="1455563"/>
                  </a:lnTo>
                  <a:cubicBezTo>
                    <a:pt x="2094583" y="1476462"/>
                    <a:pt x="2086281" y="1496506"/>
                    <a:pt x="2071503" y="1511284"/>
                  </a:cubicBezTo>
                  <a:cubicBezTo>
                    <a:pt x="2056725" y="1526062"/>
                    <a:pt x="2036681" y="1534364"/>
                    <a:pt x="2015782" y="1534364"/>
                  </a:cubicBezTo>
                  <a:lnTo>
                    <a:pt x="78801" y="1534364"/>
                  </a:lnTo>
                  <a:cubicBezTo>
                    <a:pt x="57902" y="1534364"/>
                    <a:pt x="37858" y="1526062"/>
                    <a:pt x="23080" y="1511284"/>
                  </a:cubicBezTo>
                  <a:cubicBezTo>
                    <a:pt x="8302" y="1496506"/>
                    <a:pt x="0" y="1476462"/>
                    <a:pt x="0" y="1455563"/>
                  </a:cubicBezTo>
                  <a:lnTo>
                    <a:pt x="0" y="78801"/>
                  </a:lnTo>
                  <a:cubicBezTo>
                    <a:pt x="0" y="57902"/>
                    <a:pt x="8302" y="37858"/>
                    <a:pt x="23080" y="23080"/>
                  </a:cubicBezTo>
                  <a:cubicBezTo>
                    <a:pt x="37858" y="8302"/>
                    <a:pt x="57902" y="0"/>
                    <a:pt x="78801" y="0"/>
                  </a:cubicBezTo>
                  <a:close/>
                </a:path>
              </a:pathLst>
            </a:custGeom>
            <a:solidFill>
              <a:srgbClr val="FEEEE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804467" y="3696906"/>
            <a:ext cx="7050385" cy="4733424"/>
          </a:xfrm>
          <a:custGeom>
            <a:avLst/>
            <a:gdLst/>
            <a:ahLst/>
            <a:cxnLst/>
            <a:rect l="l" t="t" r="r" b="b"/>
            <a:pathLst>
              <a:path w="7050385" h="4733424">
                <a:moveTo>
                  <a:pt x="0" y="0"/>
                </a:moveTo>
                <a:lnTo>
                  <a:pt x="7050384" y="0"/>
                </a:lnTo>
                <a:lnTo>
                  <a:pt x="7050384" y="4733424"/>
                </a:lnTo>
                <a:lnTo>
                  <a:pt x="0" y="4733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24300" y="809571"/>
            <a:ext cx="11839400" cy="187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215" dirty="0">
                <a:solidFill>
                  <a:srgbClr val="FFFFFF"/>
                </a:solidFill>
                <a:latin typeface="TAN Headline"/>
              </a:rPr>
              <a:t>Degradados, Sombras y Efectos de Caja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9589" y="3789304"/>
            <a:ext cx="6010106" cy="413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Los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degradados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, sombras y efectos de caja son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técnicas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visuales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que se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pueden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aplicar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mediante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HTML y CSS para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mejorar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la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apariencia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los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elementos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en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página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web.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Estas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técnicas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permiten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agregar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profundidad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,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realismo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y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estilo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a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los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componentes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 de la </a:t>
            </a:r>
            <a:r>
              <a:rPr lang="en-US" sz="2963" spc="311" dirty="0" err="1">
                <a:solidFill>
                  <a:srgbClr val="2D2B80"/>
                </a:solidFill>
                <a:latin typeface="Handyman"/>
              </a:rPr>
              <a:t>página</a:t>
            </a:r>
            <a:r>
              <a:rPr lang="en-US" sz="2963" spc="311" dirty="0">
                <a:solidFill>
                  <a:srgbClr val="2D2B80"/>
                </a:solidFill>
                <a:latin typeface="Handyman"/>
              </a:rPr>
              <a:t>,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52530"/>
            <a:ext cx="12418407" cy="4639220"/>
            <a:chOff x="0" y="0"/>
            <a:chExt cx="3270692" cy="1221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692" cy="1221852"/>
            </a:xfrm>
            <a:custGeom>
              <a:avLst/>
              <a:gdLst/>
              <a:ahLst/>
              <a:cxnLst/>
              <a:rect l="l" t="t" r="r" b="b"/>
              <a:pathLst>
                <a:path w="3270692" h="1221852">
                  <a:moveTo>
                    <a:pt x="43640" y="0"/>
                  </a:moveTo>
                  <a:lnTo>
                    <a:pt x="3227052" y="0"/>
                  </a:lnTo>
                  <a:cubicBezTo>
                    <a:pt x="3238626" y="0"/>
                    <a:pt x="3249726" y="4598"/>
                    <a:pt x="3257910" y="12782"/>
                  </a:cubicBezTo>
                  <a:cubicBezTo>
                    <a:pt x="3266094" y="20966"/>
                    <a:pt x="3270692" y="32066"/>
                    <a:pt x="3270692" y="43640"/>
                  </a:cubicBezTo>
                  <a:lnTo>
                    <a:pt x="3270692" y="1178213"/>
                  </a:lnTo>
                  <a:cubicBezTo>
                    <a:pt x="3270692" y="1189787"/>
                    <a:pt x="3266094" y="1200886"/>
                    <a:pt x="3257910" y="1209070"/>
                  </a:cubicBezTo>
                  <a:cubicBezTo>
                    <a:pt x="3249726" y="1217255"/>
                    <a:pt x="3238626" y="1221852"/>
                    <a:pt x="3227052" y="1221852"/>
                  </a:cubicBezTo>
                  <a:lnTo>
                    <a:pt x="43640" y="1221852"/>
                  </a:lnTo>
                  <a:cubicBezTo>
                    <a:pt x="32066" y="1221852"/>
                    <a:pt x="20966" y="1217255"/>
                    <a:pt x="12782" y="1209070"/>
                  </a:cubicBezTo>
                  <a:cubicBezTo>
                    <a:pt x="4598" y="1200886"/>
                    <a:pt x="0" y="1189787"/>
                    <a:pt x="0" y="1178213"/>
                  </a:cubicBezTo>
                  <a:lnTo>
                    <a:pt x="0" y="43640"/>
                  </a:lnTo>
                  <a:cubicBezTo>
                    <a:pt x="0" y="32066"/>
                    <a:pt x="4598" y="20966"/>
                    <a:pt x="12782" y="12782"/>
                  </a:cubicBezTo>
                  <a:cubicBezTo>
                    <a:pt x="20966" y="4598"/>
                    <a:pt x="32066" y="0"/>
                    <a:pt x="43640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88122" y="2438533"/>
            <a:ext cx="6291658" cy="6339202"/>
          </a:xfrm>
          <a:custGeom>
            <a:avLst/>
            <a:gdLst/>
            <a:ahLst/>
            <a:cxnLst/>
            <a:rect l="l" t="t" r="r" b="b"/>
            <a:pathLst>
              <a:path w="6291658" h="6339202">
                <a:moveTo>
                  <a:pt x="0" y="0"/>
                </a:moveTo>
                <a:lnTo>
                  <a:pt x="6291658" y="0"/>
                </a:lnTo>
                <a:lnTo>
                  <a:pt x="6291658" y="6339201"/>
                </a:lnTo>
                <a:lnTo>
                  <a:pt x="0" y="6339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57766" y="933450"/>
            <a:ext cx="9392025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TAN Headline"/>
              </a:rPr>
              <a:t>Introducción al desarrollo web </a:t>
            </a:r>
            <a:r>
              <a:rPr lang="en-US" sz="4800" dirty="0" err="1">
                <a:solidFill>
                  <a:srgbClr val="FFFFFF"/>
                </a:solidFill>
                <a:latin typeface="TAN Headline"/>
              </a:rPr>
              <a:t>responsivo</a:t>
            </a:r>
            <a:r>
              <a:rPr lang="en-US" sz="4800" dirty="0">
                <a:solidFill>
                  <a:srgbClr val="FFFFFF"/>
                </a:solidFill>
                <a:latin typeface="TAN Headline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6530" y="3721478"/>
            <a:ext cx="7277470" cy="40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3"/>
              </a:lnSpc>
              <a:spcBef>
                <a:spcPct val="0"/>
              </a:spcBef>
            </a:pP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El desarrollo web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responsivo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en HTML y CSS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implica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crear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sitios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adaptables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a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diferentes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dispositivos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.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Usa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media queries, Flexbox y CSS Grid para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lograr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diseños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flexibles.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Garantiza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experiencia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usuario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óptima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en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computadoras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,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tabletas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y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móviles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. Es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esencial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realizar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pruebas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en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varios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dispositivos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para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experiencia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894" spc="303" dirty="0" err="1">
                <a:solidFill>
                  <a:srgbClr val="2D2B80"/>
                </a:solidFill>
                <a:latin typeface="Handyman"/>
              </a:rPr>
              <a:t>consistente</a:t>
            </a:r>
            <a:r>
              <a:rPr lang="en-US" sz="2894" spc="303" dirty="0">
                <a:solidFill>
                  <a:srgbClr val="2D2B80"/>
                </a:solidFill>
                <a:latin typeface="Handyman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70145" y="3269311"/>
            <a:ext cx="9889155" cy="6082053"/>
            <a:chOff x="0" y="0"/>
            <a:chExt cx="2604551" cy="1601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4551" cy="1601858"/>
            </a:xfrm>
            <a:custGeom>
              <a:avLst/>
              <a:gdLst/>
              <a:ahLst/>
              <a:cxnLst/>
              <a:rect l="l" t="t" r="r" b="b"/>
              <a:pathLst>
                <a:path w="2604551" h="1601858">
                  <a:moveTo>
                    <a:pt x="54801" y="0"/>
                  </a:moveTo>
                  <a:lnTo>
                    <a:pt x="2549750" y="0"/>
                  </a:lnTo>
                  <a:cubicBezTo>
                    <a:pt x="2580016" y="0"/>
                    <a:pt x="2604551" y="24535"/>
                    <a:pt x="2604551" y="54801"/>
                  </a:cubicBezTo>
                  <a:lnTo>
                    <a:pt x="2604551" y="1547057"/>
                  </a:lnTo>
                  <a:cubicBezTo>
                    <a:pt x="2604551" y="1577322"/>
                    <a:pt x="2580016" y="1601858"/>
                    <a:pt x="2549750" y="1601858"/>
                  </a:cubicBezTo>
                  <a:lnTo>
                    <a:pt x="54801" y="1601858"/>
                  </a:lnTo>
                  <a:cubicBezTo>
                    <a:pt x="24535" y="1601858"/>
                    <a:pt x="0" y="1577322"/>
                    <a:pt x="0" y="1547057"/>
                  </a:cubicBezTo>
                  <a:lnTo>
                    <a:pt x="0" y="54801"/>
                  </a:lnTo>
                  <a:cubicBezTo>
                    <a:pt x="0" y="24535"/>
                    <a:pt x="24535" y="0"/>
                    <a:pt x="54801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56685" y="3162163"/>
            <a:ext cx="2498759" cy="2108328"/>
          </a:xfrm>
          <a:custGeom>
            <a:avLst/>
            <a:gdLst/>
            <a:ahLst/>
            <a:cxnLst/>
            <a:rect l="l" t="t" r="r" b="b"/>
            <a:pathLst>
              <a:path w="2498759" h="2108328">
                <a:moveTo>
                  <a:pt x="0" y="0"/>
                </a:moveTo>
                <a:lnTo>
                  <a:pt x="2498759" y="0"/>
                </a:lnTo>
                <a:lnTo>
                  <a:pt x="2498759" y="2108327"/>
                </a:lnTo>
                <a:lnTo>
                  <a:pt x="0" y="2108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55444" y="5627813"/>
            <a:ext cx="2357117" cy="2357117"/>
          </a:xfrm>
          <a:custGeom>
            <a:avLst/>
            <a:gdLst/>
            <a:ahLst/>
            <a:cxnLst/>
            <a:rect l="l" t="t" r="r" b="b"/>
            <a:pathLst>
              <a:path w="2357117" h="2357117">
                <a:moveTo>
                  <a:pt x="0" y="0"/>
                </a:moveTo>
                <a:lnTo>
                  <a:pt x="2357116" y="0"/>
                </a:lnTo>
                <a:lnTo>
                  <a:pt x="2357116" y="2357117"/>
                </a:lnTo>
                <a:lnTo>
                  <a:pt x="0" y="2357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8105" y="1437976"/>
            <a:ext cx="8769295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TAN Headline"/>
              </a:rPr>
              <a:t>Principales Resoluciones de pantalla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8105" y="3483516"/>
            <a:ext cx="7538783" cy="56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788" lvl="1" indent="-317894" algn="ctr">
              <a:lnSpc>
                <a:spcPts val="2944"/>
              </a:lnSpc>
              <a:buFont typeface="Arial"/>
              <a:buChar char="•"/>
            </a:pPr>
            <a:r>
              <a:rPr lang="en-US" sz="2944" spc="309">
                <a:solidFill>
                  <a:srgbClr val="2D2B80"/>
                </a:solidFill>
                <a:latin typeface="Handyman"/>
              </a:rPr>
              <a:t>1366x768 (HD): Es una resolución común para computadoras portátiles y monitores de escritorio más pequeños.</a:t>
            </a:r>
          </a:p>
          <a:p>
            <a:pPr marL="635788" lvl="1" indent="-317894" algn="ctr">
              <a:lnSpc>
                <a:spcPts val="2944"/>
              </a:lnSpc>
              <a:buFont typeface="Arial"/>
              <a:buChar char="•"/>
            </a:pPr>
            <a:r>
              <a:rPr lang="en-US" sz="2944" spc="309">
                <a:solidFill>
                  <a:srgbClr val="2D2B80"/>
                </a:solidFill>
                <a:latin typeface="Handyman"/>
              </a:rPr>
              <a:t>1920x1080 (Full HD): Es una resolución popular para pantallas de computadoras y televisores.</a:t>
            </a:r>
          </a:p>
          <a:p>
            <a:pPr marL="635788" lvl="1" indent="-317894" algn="ctr">
              <a:lnSpc>
                <a:spcPts val="2944"/>
              </a:lnSpc>
              <a:buFont typeface="Arial"/>
              <a:buChar char="•"/>
            </a:pPr>
            <a:r>
              <a:rPr lang="en-US" sz="2944" spc="309">
                <a:solidFill>
                  <a:srgbClr val="2D2B80"/>
                </a:solidFill>
                <a:latin typeface="Handyman"/>
              </a:rPr>
              <a:t>375x667 (iPhone 6/7/8 en orientación vertical): Representa una resolución típica para teléfonos móviles.</a:t>
            </a:r>
          </a:p>
          <a:p>
            <a:pPr marL="635788" lvl="1" indent="-317894" algn="ctr">
              <a:lnSpc>
                <a:spcPts val="2944"/>
              </a:lnSpc>
              <a:spcBef>
                <a:spcPct val="0"/>
              </a:spcBef>
              <a:buFont typeface="Arial"/>
              <a:buChar char="•"/>
            </a:pPr>
            <a:r>
              <a:rPr lang="en-US" sz="2944" spc="309">
                <a:solidFill>
                  <a:srgbClr val="2D2B80"/>
                </a:solidFill>
                <a:latin typeface="Handyman"/>
              </a:rPr>
              <a:t>768x1024 (iPad en orientación vertical): Resolución estándar para tabletas en modo vertical.</a:t>
            </a:r>
          </a:p>
          <a:p>
            <a:pPr algn="ctr">
              <a:lnSpc>
                <a:spcPts val="2944"/>
              </a:lnSpc>
              <a:spcBef>
                <a:spcPct val="0"/>
              </a:spcBef>
            </a:pPr>
            <a:endParaRPr lang="en-US" sz="2944" spc="309">
              <a:solidFill>
                <a:srgbClr val="2D2B80"/>
              </a:solidFill>
              <a:latin typeface="Handy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70062" y="2616324"/>
            <a:ext cx="14347876" cy="2748249"/>
            <a:chOff x="0" y="0"/>
            <a:chExt cx="4135423" cy="792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423" cy="792115"/>
            </a:xfrm>
            <a:custGeom>
              <a:avLst/>
              <a:gdLst/>
              <a:ahLst/>
              <a:cxnLst/>
              <a:rect l="l" t="t" r="r" b="b"/>
              <a:pathLst>
                <a:path w="4135423" h="792115">
                  <a:moveTo>
                    <a:pt x="37771" y="0"/>
                  </a:moveTo>
                  <a:lnTo>
                    <a:pt x="4097652" y="0"/>
                  </a:lnTo>
                  <a:cubicBezTo>
                    <a:pt x="4107670" y="0"/>
                    <a:pt x="4117277" y="3979"/>
                    <a:pt x="4124360" y="11063"/>
                  </a:cubicBezTo>
                  <a:cubicBezTo>
                    <a:pt x="4131444" y="18146"/>
                    <a:pt x="4135423" y="27754"/>
                    <a:pt x="4135423" y="37771"/>
                  </a:cubicBezTo>
                  <a:lnTo>
                    <a:pt x="4135423" y="754344"/>
                  </a:lnTo>
                  <a:cubicBezTo>
                    <a:pt x="4135423" y="764362"/>
                    <a:pt x="4131444" y="773969"/>
                    <a:pt x="4124360" y="781052"/>
                  </a:cubicBezTo>
                  <a:cubicBezTo>
                    <a:pt x="4117277" y="788136"/>
                    <a:pt x="4107670" y="792115"/>
                    <a:pt x="4097652" y="792115"/>
                  </a:cubicBezTo>
                  <a:lnTo>
                    <a:pt x="37771" y="792115"/>
                  </a:lnTo>
                  <a:cubicBezTo>
                    <a:pt x="27754" y="792115"/>
                    <a:pt x="18146" y="788136"/>
                    <a:pt x="11063" y="781052"/>
                  </a:cubicBezTo>
                  <a:cubicBezTo>
                    <a:pt x="3979" y="773969"/>
                    <a:pt x="0" y="764362"/>
                    <a:pt x="0" y="754344"/>
                  </a:cubicBezTo>
                  <a:lnTo>
                    <a:pt x="0" y="37771"/>
                  </a:lnTo>
                  <a:cubicBezTo>
                    <a:pt x="0" y="27754"/>
                    <a:pt x="3979" y="18146"/>
                    <a:pt x="11063" y="11063"/>
                  </a:cubicBezTo>
                  <a:cubicBezTo>
                    <a:pt x="18146" y="3979"/>
                    <a:pt x="27754" y="0"/>
                    <a:pt x="37771" y="0"/>
                  </a:cubicBezTo>
                  <a:close/>
                </a:path>
              </a:pathLst>
            </a:custGeom>
            <a:solidFill>
              <a:srgbClr val="FEEEE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02034" y="6156288"/>
            <a:ext cx="8103422" cy="2553267"/>
            <a:chOff x="0" y="0"/>
            <a:chExt cx="3211997" cy="10120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997" cy="1012052"/>
            </a:xfrm>
            <a:custGeom>
              <a:avLst/>
              <a:gdLst/>
              <a:ahLst/>
              <a:cxnLst/>
              <a:rect l="l" t="t" r="r" b="b"/>
              <a:pathLst>
                <a:path w="3211997" h="1012052">
                  <a:moveTo>
                    <a:pt x="95539" y="0"/>
                  </a:moveTo>
                  <a:lnTo>
                    <a:pt x="3116458" y="0"/>
                  </a:lnTo>
                  <a:cubicBezTo>
                    <a:pt x="3169223" y="0"/>
                    <a:pt x="3211997" y="42774"/>
                    <a:pt x="3211997" y="95539"/>
                  </a:cubicBezTo>
                  <a:lnTo>
                    <a:pt x="3211997" y="916513"/>
                  </a:lnTo>
                  <a:cubicBezTo>
                    <a:pt x="3211997" y="941852"/>
                    <a:pt x="3201931" y="966153"/>
                    <a:pt x="3184015" y="984070"/>
                  </a:cubicBezTo>
                  <a:cubicBezTo>
                    <a:pt x="3166097" y="1001987"/>
                    <a:pt x="3141797" y="1012052"/>
                    <a:pt x="3116458" y="1012052"/>
                  </a:cubicBezTo>
                  <a:lnTo>
                    <a:pt x="95539" y="1012052"/>
                  </a:lnTo>
                  <a:cubicBezTo>
                    <a:pt x="42774" y="1012052"/>
                    <a:pt x="0" y="969278"/>
                    <a:pt x="0" y="916513"/>
                  </a:cubicBezTo>
                  <a:lnTo>
                    <a:pt x="0" y="95539"/>
                  </a:lnTo>
                  <a:cubicBezTo>
                    <a:pt x="0" y="42774"/>
                    <a:pt x="42774" y="0"/>
                    <a:pt x="95539" y="0"/>
                  </a:cubicBezTo>
                  <a:close/>
                </a:path>
              </a:pathLst>
            </a:custGeom>
            <a:solidFill>
              <a:srgbClr val="5A61B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820291" y="6237735"/>
            <a:ext cx="2297585" cy="2286098"/>
          </a:xfrm>
          <a:custGeom>
            <a:avLst/>
            <a:gdLst/>
            <a:ahLst/>
            <a:cxnLst/>
            <a:rect l="l" t="t" r="r" b="b"/>
            <a:pathLst>
              <a:path w="2297585" h="2286098">
                <a:moveTo>
                  <a:pt x="0" y="0"/>
                </a:moveTo>
                <a:lnTo>
                  <a:pt x="2297586" y="0"/>
                </a:lnTo>
                <a:lnTo>
                  <a:pt x="2297586" y="2286098"/>
                </a:lnTo>
                <a:lnTo>
                  <a:pt x="0" y="228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22048" y="6634675"/>
            <a:ext cx="1499716" cy="1492218"/>
          </a:xfrm>
          <a:custGeom>
            <a:avLst/>
            <a:gdLst/>
            <a:ahLst/>
            <a:cxnLst/>
            <a:rect l="l" t="t" r="r" b="b"/>
            <a:pathLst>
              <a:path w="1499716" h="1492218">
                <a:moveTo>
                  <a:pt x="0" y="0"/>
                </a:moveTo>
                <a:lnTo>
                  <a:pt x="1499717" y="0"/>
                </a:lnTo>
                <a:lnTo>
                  <a:pt x="1499717" y="1492218"/>
                </a:lnTo>
                <a:lnTo>
                  <a:pt x="0" y="149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94301" y="6984803"/>
            <a:ext cx="900742" cy="896238"/>
          </a:xfrm>
          <a:custGeom>
            <a:avLst/>
            <a:gdLst/>
            <a:ahLst/>
            <a:cxnLst/>
            <a:rect l="l" t="t" r="r" b="b"/>
            <a:pathLst>
              <a:path w="900742" h="896238">
                <a:moveTo>
                  <a:pt x="0" y="0"/>
                </a:moveTo>
                <a:lnTo>
                  <a:pt x="900742" y="0"/>
                </a:lnTo>
                <a:lnTo>
                  <a:pt x="900742" y="896238"/>
                </a:lnTo>
                <a:lnTo>
                  <a:pt x="0" y="896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52732" y="565984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25336" y="2962275"/>
            <a:ext cx="13037328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El viewport es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metaetiqueta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en HTML que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utiliza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en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desarrollo web para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controlar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cómo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muestra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contenido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en la pantalla de un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dispositivo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móvil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.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usa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junto con CSS para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crear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un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diseño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web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responsivo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y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asegurar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que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contenido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adapte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correctamente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al tamaño de la pantalla y al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dispositivo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del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usuario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35067" y="1226987"/>
            <a:ext cx="1001786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FFFFFF"/>
                </a:solidFill>
                <a:latin typeface="TAN Headline"/>
              </a:rPr>
              <a:t>Uso de Viewport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33459" y="3232353"/>
            <a:ext cx="7436603" cy="5912906"/>
            <a:chOff x="0" y="0"/>
            <a:chExt cx="1978282" cy="1572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8282" cy="1572949"/>
            </a:xfrm>
            <a:custGeom>
              <a:avLst/>
              <a:gdLst/>
              <a:ahLst/>
              <a:cxnLst/>
              <a:rect l="l" t="t" r="r" b="b"/>
              <a:pathLst>
                <a:path w="1978282" h="1572949">
                  <a:moveTo>
                    <a:pt x="72874" y="0"/>
                  </a:moveTo>
                  <a:lnTo>
                    <a:pt x="1905408" y="0"/>
                  </a:lnTo>
                  <a:cubicBezTo>
                    <a:pt x="1945655" y="0"/>
                    <a:pt x="1978282" y="32627"/>
                    <a:pt x="1978282" y="72874"/>
                  </a:cubicBezTo>
                  <a:lnTo>
                    <a:pt x="1978282" y="1500075"/>
                  </a:lnTo>
                  <a:cubicBezTo>
                    <a:pt x="1978282" y="1540322"/>
                    <a:pt x="1945655" y="1572949"/>
                    <a:pt x="1905408" y="1572949"/>
                  </a:cubicBezTo>
                  <a:lnTo>
                    <a:pt x="72874" y="1572949"/>
                  </a:lnTo>
                  <a:cubicBezTo>
                    <a:pt x="32627" y="1572949"/>
                    <a:pt x="0" y="1540322"/>
                    <a:pt x="0" y="1500075"/>
                  </a:cubicBezTo>
                  <a:lnTo>
                    <a:pt x="0" y="72874"/>
                  </a:lnTo>
                  <a:cubicBezTo>
                    <a:pt x="0" y="32627"/>
                    <a:pt x="32627" y="0"/>
                    <a:pt x="72874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33645" y="2913392"/>
            <a:ext cx="5594572" cy="5559606"/>
          </a:xfrm>
          <a:custGeom>
            <a:avLst/>
            <a:gdLst/>
            <a:ahLst/>
            <a:cxnLst/>
            <a:rect l="l" t="t" r="r" b="b"/>
            <a:pathLst>
              <a:path w="5594572" h="5559606">
                <a:moveTo>
                  <a:pt x="0" y="0"/>
                </a:moveTo>
                <a:lnTo>
                  <a:pt x="5594573" y="0"/>
                </a:lnTo>
                <a:lnTo>
                  <a:pt x="5594573" y="5559606"/>
                </a:lnTo>
                <a:lnTo>
                  <a:pt x="0" y="5559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00816" y="3395102"/>
            <a:ext cx="6501889" cy="510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endParaRPr dirty="0"/>
          </a:p>
          <a:p>
            <a:pPr algn="ctr">
              <a:lnSpc>
                <a:spcPts val="3600"/>
              </a:lnSpc>
            </a:pP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Una imagen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responsiva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en HTML y CSS es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imagen que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adapta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y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ajusta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automáticamente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al tamaño y la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resolución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de la pantalla en la que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visualiza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.</a:t>
            </a:r>
          </a:p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Esta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imagen se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adaptará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a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diferentes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tamaños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de pantalla y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proporcionará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experiencia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visual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óptima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en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dispositivos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con </a:t>
            </a:r>
            <a:r>
              <a:rPr lang="en-US" sz="3000" spc="315" dirty="0" err="1">
                <a:solidFill>
                  <a:srgbClr val="2D2B80"/>
                </a:solidFill>
                <a:latin typeface="Handyman"/>
              </a:rPr>
              <a:t>diferentes</a:t>
            </a:r>
            <a:r>
              <a:rPr lang="en-US" sz="3000" spc="315" dirty="0">
                <a:solidFill>
                  <a:srgbClr val="2D2B80"/>
                </a:solidFill>
                <a:latin typeface="Handyman"/>
              </a:rPr>
              <a:t> resoluciones.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6101" y="1141742"/>
            <a:ext cx="8371318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3"/>
              </a:lnSpc>
            </a:pPr>
            <a:r>
              <a:rPr lang="en-US" sz="5861" dirty="0">
                <a:solidFill>
                  <a:srgbClr val="FFFFFF"/>
                </a:solidFill>
                <a:latin typeface="TAN Headline"/>
              </a:rPr>
              <a:t>Imagenes </a:t>
            </a:r>
            <a:r>
              <a:rPr lang="en-US" sz="5861" dirty="0" err="1">
                <a:solidFill>
                  <a:srgbClr val="FFFFFF"/>
                </a:solidFill>
                <a:latin typeface="TAN Headline"/>
              </a:rPr>
              <a:t>Responsivas</a:t>
            </a:r>
            <a:endParaRPr lang="en-US" sz="5861" dirty="0">
              <a:solidFill>
                <a:srgbClr val="FFFFFF"/>
              </a:solidFill>
              <a:latin typeface="TAN Headli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52530"/>
            <a:ext cx="12418407" cy="4639220"/>
            <a:chOff x="0" y="0"/>
            <a:chExt cx="3270692" cy="1221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692" cy="1221852"/>
            </a:xfrm>
            <a:custGeom>
              <a:avLst/>
              <a:gdLst/>
              <a:ahLst/>
              <a:cxnLst/>
              <a:rect l="l" t="t" r="r" b="b"/>
              <a:pathLst>
                <a:path w="3270692" h="1221852">
                  <a:moveTo>
                    <a:pt x="43640" y="0"/>
                  </a:moveTo>
                  <a:lnTo>
                    <a:pt x="3227052" y="0"/>
                  </a:lnTo>
                  <a:cubicBezTo>
                    <a:pt x="3238626" y="0"/>
                    <a:pt x="3249726" y="4598"/>
                    <a:pt x="3257910" y="12782"/>
                  </a:cubicBezTo>
                  <a:cubicBezTo>
                    <a:pt x="3266094" y="20966"/>
                    <a:pt x="3270692" y="32066"/>
                    <a:pt x="3270692" y="43640"/>
                  </a:cubicBezTo>
                  <a:lnTo>
                    <a:pt x="3270692" y="1178213"/>
                  </a:lnTo>
                  <a:cubicBezTo>
                    <a:pt x="3270692" y="1189787"/>
                    <a:pt x="3266094" y="1200886"/>
                    <a:pt x="3257910" y="1209070"/>
                  </a:cubicBezTo>
                  <a:cubicBezTo>
                    <a:pt x="3249726" y="1217255"/>
                    <a:pt x="3238626" y="1221852"/>
                    <a:pt x="3227052" y="1221852"/>
                  </a:cubicBezTo>
                  <a:lnTo>
                    <a:pt x="43640" y="1221852"/>
                  </a:lnTo>
                  <a:cubicBezTo>
                    <a:pt x="32066" y="1221852"/>
                    <a:pt x="20966" y="1217255"/>
                    <a:pt x="12782" y="1209070"/>
                  </a:cubicBezTo>
                  <a:cubicBezTo>
                    <a:pt x="4598" y="1200886"/>
                    <a:pt x="0" y="1189787"/>
                    <a:pt x="0" y="1178213"/>
                  </a:cubicBezTo>
                  <a:lnTo>
                    <a:pt x="0" y="43640"/>
                  </a:lnTo>
                  <a:cubicBezTo>
                    <a:pt x="0" y="32066"/>
                    <a:pt x="4598" y="20966"/>
                    <a:pt x="12782" y="12782"/>
                  </a:cubicBezTo>
                  <a:cubicBezTo>
                    <a:pt x="20966" y="4598"/>
                    <a:pt x="32066" y="0"/>
                    <a:pt x="43640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574597" y="3142552"/>
            <a:ext cx="9065705" cy="5266217"/>
          </a:xfrm>
          <a:custGeom>
            <a:avLst/>
            <a:gdLst/>
            <a:ahLst/>
            <a:cxnLst/>
            <a:rect l="l" t="t" r="r" b="b"/>
            <a:pathLst>
              <a:path w="9065705" h="5266217">
                <a:moveTo>
                  <a:pt x="0" y="0"/>
                </a:moveTo>
                <a:lnTo>
                  <a:pt x="9065705" y="0"/>
                </a:lnTo>
                <a:lnTo>
                  <a:pt x="9065705" y="5266218"/>
                </a:lnTo>
                <a:lnTo>
                  <a:pt x="0" y="526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55" r="-54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6733" y="914400"/>
            <a:ext cx="6619410" cy="222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2"/>
              </a:lnSpc>
              <a:spcBef>
                <a:spcPct val="0"/>
              </a:spcBef>
            </a:pPr>
            <a:r>
              <a:rPr lang="en-US" sz="6423">
                <a:solidFill>
                  <a:srgbClr val="FFFFFF"/>
                </a:solidFill>
                <a:latin typeface="TAN Headline"/>
              </a:rPr>
              <a:t>Videos Responsivos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8028" y="4026486"/>
            <a:ext cx="6030022" cy="319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0"/>
              </a:lnSpc>
              <a:spcBef>
                <a:spcPct val="0"/>
              </a:spcBef>
            </a:pP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El video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responsivo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se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adapta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y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ajusta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automáticamente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al tamaño y la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resolución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de la pantalla en la que se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está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reproduciendo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. Al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igual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 que con las </a:t>
            </a:r>
            <a:r>
              <a:rPr lang="en-US" sz="3200" spc="336" dirty="0" err="1">
                <a:solidFill>
                  <a:srgbClr val="2D2B80"/>
                </a:solidFill>
                <a:latin typeface="Handyman"/>
              </a:rPr>
              <a:t>imágenes</a:t>
            </a:r>
            <a:r>
              <a:rPr lang="en-US" sz="3200" spc="336" dirty="0">
                <a:solidFill>
                  <a:srgbClr val="2D2B80"/>
                </a:solidFill>
                <a:latin typeface="Handyman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7881" y="4557253"/>
            <a:ext cx="12328361" cy="2703161"/>
            <a:chOff x="0" y="0"/>
            <a:chExt cx="3522133" cy="7722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2133" cy="772276"/>
            </a:xfrm>
            <a:custGeom>
              <a:avLst/>
              <a:gdLst/>
              <a:ahLst/>
              <a:cxnLst/>
              <a:rect l="l" t="t" r="r" b="b"/>
              <a:pathLst>
                <a:path w="3522133" h="772276">
                  <a:moveTo>
                    <a:pt x="43958" y="0"/>
                  </a:moveTo>
                  <a:lnTo>
                    <a:pt x="3478175" y="0"/>
                  </a:lnTo>
                  <a:cubicBezTo>
                    <a:pt x="3489833" y="0"/>
                    <a:pt x="3501015" y="4631"/>
                    <a:pt x="3509258" y="12875"/>
                  </a:cubicBezTo>
                  <a:cubicBezTo>
                    <a:pt x="3517502" y="21119"/>
                    <a:pt x="3522133" y="32300"/>
                    <a:pt x="3522133" y="43958"/>
                  </a:cubicBezTo>
                  <a:lnTo>
                    <a:pt x="3522133" y="728317"/>
                  </a:lnTo>
                  <a:cubicBezTo>
                    <a:pt x="3522133" y="752595"/>
                    <a:pt x="3502452" y="772276"/>
                    <a:pt x="3478175" y="772276"/>
                  </a:cubicBezTo>
                  <a:lnTo>
                    <a:pt x="43958" y="772276"/>
                  </a:lnTo>
                  <a:cubicBezTo>
                    <a:pt x="19681" y="772276"/>
                    <a:pt x="0" y="752595"/>
                    <a:pt x="0" y="728317"/>
                  </a:cubicBezTo>
                  <a:lnTo>
                    <a:pt x="0" y="43958"/>
                  </a:lnTo>
                  <a:cubicBezTo>
                    <a:pt x="0" y="19681"/>
                    <a:pt x="19681" y="0"/>
                    <a:pt x="43958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734931" y="3493046"/>
            <a:ext cx="7858661" cy="5057558"/>
          </a:xfrm>
          <a:custGeom>
            <a:avLst/>
            <a:gdLst/>
            <a:ahLst/>
            <a:cxnLst/>
            <a:rect l="l" t="t" r="r" b="b"/>
            <a:pathLst>
              <a:path w="7858661" h="5057558">
                <a:moveTo>
                  <a:pt x="0" y="0"/>
                </a:moveTo>
                <a:lnTo>
                  <a:pt x="7858662" y="0"/>
                </a:lnTo>
                <a:lnTo>
                  <a:pt x="7858662" y="5057558"/>
                </a:lnTo>
                <a:lnTo>
                  <a:pt x="0" y="5057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99" t="-11500" r="-5513" b="-1695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81167" y="1252784"/>
            <a:ext cx="11050266" cy="168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FFFFF"/>
                </a:solidFill>
                <a:latin typeface="TAN Headline"/>
              </a:rPr>
              <a:t>Media Queries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946508"/>
            <a:ext cx="8302975" cy="185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</a:pPr>
            <a:r>
              <a:rPr lang="en-US" sz="2950" spc="309">
                <a:solidFill>
                  <a:srgbClr val="2D2B80"/>
                </a:solidFill>
                <a:latin typeface="Handyman"/>
              </a:rPr>
              <a:t>Son una característica que permite aplicar estilos específicos basados en las características del dispositivo y las características de visualización del usuario.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45668" y="1444948"/>
            <a:ext cx="6657393" cy="7397103"/>
          </a:xfrm>
          <a:custGeom>
            <a:avLst/>
            <a:gdLst/>
            <a:ahLst/>
            <a:cxnLst/>
            <a:rect l="l" t="t" r="r" b="b"/>
            <a:pathLst>
              <a:path w="6657393" h="7397103">
                <a:moveTo>
                  <a:pt x="0" y="0"/>
                </a:moveTo>
                <a:lnTo>
                  <a:pt x="6657393" y="0"/>
                </a:lnTo>
                <a:lnTo>
                  <a:pt x="6657393" y="7397104"/>
                </a:lnTo>
                <a:lnTo>
                  <a:pt x="0" y="739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48015" y="806677"/>
            <a:ext cx="7941564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83805" y="806677"/>
            <a:ext cx="7941564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72782" y="236821"/>
            <a:ext cx="9088232" cy="93693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2051" y="4266010"/>
            <a:ext cx="3063641" cy="2723855"/>
          </a:xfrm>
          <a:custGeom>
            <a:avLst/>
            <a:gdLst/>
            <a:ahLst/>
            <a:cxnLst/>
            <a:rect l="l" t="t" r="r" b="b"/>
            <a:pathLst>
              <a:path w="3063641" h="2723855">
                <a:moveTo>
                  <a:pt x="0" y="0"/>
                </a:moveTo>
                <a:lnTo>
                  <a:pt x="3063641" y="0"/>
                </a:lnTo>
                <a:lnTo>
                  <a:pt x="3063641" y="2723856"/>
                </a:lnTo>
                <a:lnTo>
                  <a:pt x="0" y="2723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9880" y="2878471"/>
            <a:ext cx="4866166" cy="109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1"/>
              </a:lnSpc>
              <a:spcBef>
                <a:spcPct val="0"/>
              </a:spcBef>
            </a:pPr>
            <a:r>
              <a:rPr lang="en-US" sz="6393">
                <a:solidFill>
                  <a:srgbClr val="FFFFFF"/>
                </a:solidFill>
                <a:latin typeface="TAN Headline"/>
              </a:rPr>
              <a:t>Contenido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788749" y="1146545"/>
            <a:ext cx="11470551" cy="8391280"/>
            <a:chOff x="0" y="0"/>
            <a:chExt cx="3391489" cy="2481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91489" cy="2481044"/>
            </a:xfrm>
            <a:custGeom>
              <a:avLst/>
              <a:gdLst/>
              <a:ahLst/>
              <a:cxnLst/>
              <a:rect l="l" t="t" r="r" b="b"/>
              <a:pathLst>
                <a:path w="3391489" h="2481044">
                  <a:moveTo>
                    <a:pt x="47246" y="0"/>
                  </a:moveTo>
                  <a:lnTo>
                    <a:pt x="3344244" y="0"/>
                  </a:lnTo>
                  <a:cubicBezTo>
                    <a:pt x="3370337" y="0"/>
                    <a:pt x="3391489" y="21153"/>
                    <a:pt x="3391489" y="47246"/>
                  </a:cubicBezTo>
                  <a:lnTo>
                    <a:pt x="3391489" y="2433798"/>
                  </a:lnTo>
                  <a:cubicBezTo>
                    <a:pt x="3391489" y="2459891"/>
                    <a:pt x="3370337" y="2481044"/>
                    <a:pt x="3344244" y="2481044"/>
                  </a:cubicBezTo>
                  <a:lnTo>
                    <a:pt x="47246" y="2481044"/>
                  </a:lnTo>
                  <a:cubicBezTo>
                    <a:pt x="21153" y="2481044"/>
                    <a:pt x="0" y="2459891"/>
                    <a:pt x="0" y="2433798"/>
                  </a:cubicBezTo>
                  <a:lnTo>
                    <a:pt x="0" y="47246"/>
                  </a:lnTo>
                  <a:cubicBezTo>
                    <a:pt x="0" y="21153"/>
                    <a:pt x="21153" y="0"/>
                    <a:pt x="472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88749" y="1352550"/>
            <a:ext cx="11470551" cy="7637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El tamaño natural de las cosas.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Configurar un tamaño especifico.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Uso de porcentajes.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Cambio de tipografías. 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Propiedades básicas para texto.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Propiedades de color y fondo. 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Degradados, sombras y efectos de caja.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Introducción al desarrollo web responsive.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Principales resoluciones de pantalla.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Uso del viewport.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imagenes responsive. </a:t>
            </a:r>
          </a:p>
          <a:p>
            <a:pPr marL="1152333" lvl="1" indent="-742950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Videos responsive.</a:t>
            </a:r>
          </a:p>
          <a:p>
            <a:pPr marL="1152333" lvl="1" indent="-742950" algn="l">
              <a:lnSpc>
                <a:spcPts val="4550"/>
              </a:lnSpc>
              <a:buFont typeface="+mj-lt"/>
              <a:buAutoNum type="arabicPeriod"/>
            </a:pPr>
            <a:r>
              <a:rPr lang="en-US" sz="3792" spc="398" dirty="0">
                <a:solidFill>
                  <a:srgbClr val="5271FF"/>
                </a:solidFill>
                <a:latin typeface="Handyman"/>
              </a:rPr>
              <a:t>Media queries.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0B980-E8F4-7E46-8937-270F1789443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66CFFEC-0B65-F8CD-2CEA-883A86BE19AD}"/>
              </a:ext>
            </a:extLst>
          </p:cNvPr>
          <p:cNvSpPr txBox="1"/>
          <p:nvPr/>
        </p:nvSpPr>
        <p:spPr>
          <a:xfrm>
            <a:off x="764393" y="1866900"/>
            <a:ext cx="15773400" cy="751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5183" lvl="1" indent="-685800" algn="ctr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5400" b="1" spc="398" dirty="0">
                <a:solidFill>
                  <a:srgbClr val="7030A0"/>
                </a:solidFill>
                <a:latin typeface="Chalkboard" panose="03050602040202020205" pitchFamily="66" charset="77"/>
                <a:cs typeface="Baghdad" pitchFamily="2" charset="-78"/>
              </a:rPr>
              <a:t>EL TAMAÑO NATURAL DE </a:t>
            </a:r>
          </a:p>
          <a:p>
            <a:pPr marL="409383" lvl="1" algn="ctr">
              <a:lnSpc>
                <a:spcPts val="4550"/>
              </a:lnSpc>
            </a:pPr>
            <a:endParaRPr lang="en-US" sz="5400" b="1" spc="398" dirty="0">
              <a:solidFill>
                <a:srgbClr val="7030A0"/>
              </a:solidFill>
              <a:latin typeface="Chalkboard" panose="03050602040202020205" pitchFamily="66" charset="77"/>
              <a:cs typeface="Baghdad" pitchFamily="2" charset="-78"/>
            </a:endParaRPr>
          </a:p>
          <a:p>
            <a:pPr marL="409383" lvl="1" algn="ctr">
              <a:lnSpc>
                <a:spcPts val="4550"/>
              </a:lnSpc>
            </a:pPr>
            <a:r>
              <a:rPr lang="en-US" sz="5400" b="1" spc="398" dirty="0">
                <a:solidFill>
                  <a:srgbClr val="7030A0"/>
                </a:solidFill>
                <a:latin typeface="Chalkboard" panose="03050602040202020205" pitchFamily="66" charset="77"/>
                <a:cs typeface="Baghdad" pitchFamily="2" charset="-78"/>
              </a:rPr>
              <a:t>LAS COSAS.</a:t>
            </a:r>
          </a:p>
          <a:p>
            <a:pPr marL="409383" lvl="1" algn="ctr">
              <a:lnSpc>
                <a:spcPts val="4550"/>
              </a:lnSpc>
            </a:pPr>
            <a:endParaRPr lang="en-US" sz="5400" b="1" spc="398" dirty="0">
              <a:solidFill>
                <a:srgbClr val="7030A0"/>
              </a:solidFill>
              <a:latin typeface="Chalkboard" panose="03050602040202020205" pitchFamily="66" charset="77"/>
              <a:cs typeface="Baghdad" pitchFamily="2" charset="-78"/>
            </a:endParaRPr>
          </a:p>
          <a:p>
            <a:pPr marL="409383" lvl="1" algn="ctr">
              <a:lnSpc>
                <a:spcPts val="4550"/>
              </a:lnSpc>
            </a:pPr>
            <a:endParaRPr lang="en-US" sz="5400" b="1" spc="398" dirty="0">
              <a:solidFill>
                <a:srgbClr val="7030A0"/>
              </a:solidFill>
              <a:latin typeface="Chalkboard" panose="03050602040202020205" pitchFamily="66" charset="77"/>
              <a:cs typeface="Baghdad" pitchFamily="2" charset="-78"/>
            </a:endParaRPr>
          </a:p>
          <a:p>
            <a:pPr marL="1095183" lvl="1" indent="-685800" algn="ctr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5400" b="1" spc="398" dirty="0">
                <a:solidFill>
                  <a:srgbClr val="7030A0"/>
                </a:solidFill>
                <a:latin typeface="Chalkboard" panose="03050602040202020205" pitchFamily="66" charset="77"/>
                <a:cs typeface="Baghdad" pitchFamily="2" charset="-78"/>
              </a:rPr>
              <a:t>CONFIGURAR UN TAMAÑO </a:t>
            </a:r>
          </a:p>
          <a:p>
            <a:pPr marL="4295583" lvl="8" indent="-685800" algn="ctr">
              <a:lnSpc>
                <a:spcPts val="4550"/>
              </a:lnSpc>
              <a:buFont typeface="Arial" panose="020B0604020202020204" pitchFamily="34" charset="0"/>
              <a:buChar char="•"/>
            </a:pPr>
            <a:endParaRPr lang="en-US" sz="5400" b="1" spc="398" dirty="0">
              <a:solidFill>
                <a:srgbClr val="7030A0"/>
              </a:solidFill>
              <a:latin typeface="Chalkboard" panose="03050602040202020205" pitchFamily="66" charset="77"/>
              <a:cs typeface="Baghdad" pitchFamily="2" charset="-78"/>
            </a:endParaRPr>
          </a:p>
          <a:p>
            <a:pPr marL="409383" lvl="1" algn="ctr">
              <a:lnSpc>
                <a:spcPts val="4550"/>
              </a:lnSpc>
            </a:pPr>
            <a:r>
              <a:rPr lang="en-US" sz="5400" b="1" spc="398" dirty="0">
                <a:solidFill>
                  <a:srgbClr val="7030A0"/>
                </a:solidFill>
                <a:latin typeface="Chalkboard" panose="03050602040202020205" pitchFamily="66" charset="77"/>
                <a:cs typeface="Baghdad" pitchFamily="2" charset="-78"/>
              </a:rPr>
              <a:t>ESPECIFICO.</a:t>
            </a:r>
          </a:p>
          <a:p>
            <a:pPr marL="409383" lvl="1" algn="ctr">
              <a:lnSpc>
                <a:spcPts val="4550"/>
              </a:lnSpc>
            </a:pPr>
            <a:endParaRPr lang="en-US" sz="5400" b="1" spc="398" dirty="0">
              <a:solidFill>
                <a:srgbClr val="7030A0"/>
              </a:solidFill>
              <a:latin typeface="Chalkboard" panose="03050602040202020205" pitchFamily="66" charset="77"/>
              <a:cs typeface="Baghdad" pitchFamily="2" charset="-78"/>
            </a:endParaRPr>
          </a:p>
          <a:p>
            <a:pPr marL="409383" lvl="1" algn="ctr">
              <a:lnSpc>
                <a:spcPts val="4550"/>
              </a:lnSpc>
            </a:pPr>
            <a:endParaRPr lang="en-US" sz="5400" b="1" spc="398" dirty="0">
              <a:solidFill>
                <a:srgbClr val="7030A0"/>
              </a:solidFill>
              <a:latin typeface="Chalkboard" panose="03050602040202020205" pitchFamily="66" charset="77"/>
              <a:cs typeface="Baghdad" pitchFamily="2" charset="-78"/>
            </a:endParaRPr>
          </a:p>
          <a:p>
            <a:pPr marL="1095183" lvl="1" indent="-685800" algn="ctr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5400" b="1" spc="398" dirty="0">
                <a:solidFill>
                  <a:srgbClr val="7030A0"/>
                </a:solidFill>
                <a:latin typeface="Chalkboard" panose="03050602040202020205" pitchFamily="66" charset="77"/>
                <a:cs typeface="Baghdad" pitchFamily="2" charset="-78"/>
              </a:rPr>
              <a:t>USO DE PORCENTAJES.</a:t>
            </a:r>
          </a:p>
          <a:p>
            <a:pPr marL="0" lvl="0" indent="0" algn="ctr">
              <a:lnSpc>
                <a:spcPts val="8735"/>
              </a:lnSpc>
              <a:spcBef>
                <a:spcPct val="0"/>
              </a:spcBef>
            </a:pPr>
            <a:endParaRPr lang="en-US" sz="5400" dirty="0">
              <a:solidFill>
                <a:srgbClr val="FFFFFF"/>
              </a:solidFill>
              <a:latin typeface="TAN Headline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7E2435F-DFA9-864B-7072-8C4A4E7742AC}"/>
              </a:ext>
            </a:extLst>
          </p:cNvPr>
          <p:cNvSpPr txBox="1"/>
          <p:nvPr/>
        </p:nvSpPr>
        <p:spPr>
          <a:xfrm>
            <a:off x="1717550" y="3812695"/>
            <a:ext cx="2881824" cy="28818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641"/>
              </a:lnSpc>
              <a:spcBef>
                <a:spcPct val="0"/>
              </a:spcBef>
            </a:pPr>
            <a:endParaRPr/>
          </a:p>
        </p:txBody>
      </p:sp>
      <p:pic>
        <p:nvPicPr>
          <p:cNvPr id="9" name="Gráfico 8" descr="Cat con relleno sólido">
            <a:extLst>
              <a:ext uri="{FF2B5EF4-FFF2-40B4-BE49-F238E27FC236}">
                <a16:creationId xmlns:a16="http://schemas.microsoft.com/office/drawing/2014/main" id="{0DAF35C3-CD3A-CCAA-B9EE-9E7F780CE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6134100"/>
            <a:ext cx="2881823" cy="28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23495" y="3511978"/>
            <a:ext cx="12641011" cy="1361728"/>
            <a:chOff x="0" y="0"/>
            <a:chExt cx="4092761" cy="440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2761" cy="440885"/>
            </a:xfrm>
            <a:custGeom>
              <a:avLst/>
              <a:gdLst/>
              <a:ahLst/>
              <a:cxnLst/>
              <a:rect l="l" t="t" r="r" b="b"/>
              <a:pathLst>
                <a:path w="4092761" h="440885">
                  <a:moveTo>
                    <a:pt x="42871" y="0"/>
                  </a:moveTo>
                  <a:lnTo>
                    <a:pt x="4049890" y="0"/>
                  </a:lnTo>
                  <a:cubicBezTo>
                    <a:pt x="4061260" y="0"/>
                    <a:pt x="4072165" y="4517"/>
                    <a:pt x="4080205" y="12557"/>
                  </a:cubicBezTo>
                  <a:cubicBezTo>
                    <a:pt x="4088245" y="20597"/>
                    <a:pt x="4092761" y="31501"/>
                    <a:pt x="4092761" y="42871"/>
                  </a:cubicBezTo>
                  <a:lnTo>
                    <a:pt x="4092761" y="398014"/>
                  </a:lnTo>
                  <a:cubicBezTo>
                    <a:pt x="4092761" y="421691"/>
                    <a:pt x="4073567" y="440885"/>
                    <a:pt x="4049890" y="440885"/>
                  </a:cubicBezTo>
                  <a:lnTo>
                    <a:pt x="42871" y="440885"/>
                  </a:lnTo>
                  <a:cubicBezTo>
                    <a:pt x="19194" y="440885"/>
                    <a:pt x="0" y="421691"/>
                    <a:pt x="0" y="398014"/>
                  </a:cubicBezTo>
                  <a:lnTo>
                    <a:pt x="0" y="42871"/>
                  </a:lnTo>
                  <a:cubicBezTo>
                    <a:pt x="0" y="19194"/>
                    <a:pt x="19194" y="0"/>
                    <a:pt x="42871" y="0"/>
                  </a:cubicBezTo>
                  <a:close/>
                </a:path>
              </a:pathLst>
            </a:custGeom>
            <a:solidFill>
              <a:srgbClr val="FEEEE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40768" y="6237735"/>
            <a:ext cx="8103422" cy="2553267"/>
            <a:chOff x="0" y="0"/>
            <a:chExt cx="3211997" cy="10120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997" cy="1012052"/>
            </a:xfrm>
            <a:custGeom>
              <a:avLst/>
              <a:gdLst/>
              <a:ahLst/>
              <a:cxnLst/>
              <a:rect l="l" t="t" r="r" b="b"/>
              <a:pathLst>
                <a:path w="3211997" h="1012052">
                  <a:moveTo>
                    <a:pt x="95539" y="0"/>
                  </a:moveTo>
                  <a:lnTo>
                    <a:pt x="3116458" y="0"/>
                  </a:lnTo>
                  <a:cubicBezTo>
                    <a:pt x="3169223" y="0"/>
                    <a:pt x="3211997" y="42774"/>
                    <a:pt x="3211997" y="95539"/>
                  </a:cubicBezTo>
                  <a:lnTo>
                    <a:pt x="3211997" y="916513"/>
                  </a:lnTo>
                  <a:cubicBezTo>
                    <a:pt x="3211997" y="941852"/>
                    <a:pt x="3201931" y="966153"/>
                    <a:pt x="3184015" y="984070"/>
                  </a:cubicBezTo>
                  <a:cubicBezTo>
                    <a:pt x="3166097" y="1001987"/>
                    <a:pt x="3141797" y="1012052"/>
                    <a:pt x="3116458" y="1012052"/>
                  </a:cubicBezTo>
                  <a:lnTo>
                    <a:pt x="95539" y="1012052"/>
                  </a:lnTo>
                  <a:cubicBezTo>
                    <a:pt x="42774" y="1012052"/>
                    <a:pt x="0" y="969278"/>
                    <a:pt x="0" y="916513"/>
                  </a:cubicBezTo>
                  <a:lnTo>
                    <a:pt x="0" y="95539"/>
                  </a:lnTo>
                  <a:cubicBezTo>
                    <a:pt x="0" y="42774"/>
                    <a:pt x="42774" y="0"/>
                    <a:pt x="95539" y="0"/>
                  </a:cubicBezTo>
                  <a:close/>
                </a:path>
              </a:pathLst>
            </a:custGeom>
            <a:solidFill>
              <a:srgbClr val="5A61B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541866" y="6237735"/>
            <a:ext cx="2297585" cy="2286098"/>
          </a:xfrm>
          <a:custGeom>
            <a:avLst/>
            <a:gdLst/>
            <a:ahLst/>
            <a:cxnLst/>
            <a:rect l="l" t="t" r="r" b="b"/>
            <a:pathLst>
              <a:path w="2297585" h="2286098">
                <a:moveTo>
                  <a:pt x="0" y="0"/>
                </a:moveTo>
                <a:lnTo>
                  <a:pt x="2297586" y="0"/>
                </a:lnTo>
                <a:lnTo>
                  <a:pt x="2297586" y="2286098"/>
                </a:lnTo>
                <a:lnTo>
                  <a:pt x="0" y="228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47311" y="6768260"/>
            <a:ext cx="1499716" cy="1492218"/>
          </a:xfrm>
          <a:custGeom>
            <a:avLst/>
            <a:gdLst/>
            <a:ahLst/>
            <a:cxnLst/>
            <a:rect l="l" t="t" r="r" b="b"/>
            <a:pathLst>
              <a:path w="1499716" h="1492218">
                <a:moveTo>
                  <a:pt x="0" y="0"/>
                </a:moveTo>
                <a:lnTo>
                  <a:pt x="1499717" y="0"/>
                </a:lnTo>
                <a:lnTo>
                  <a:pt x="1499717" y="1492218"/>
                </a:lnTo>
                <a:lnTo>
                  <a:pt x="0" y="149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14135" y="7066250"/>
            <a:ext cx="900742" cy="896238"/>
          </a:xfrm>
          <a:custGeom>
            <a:avLst/>
            <a:gdLst/>
            <a:ahLst/>
            <a:cxnLst/>
            <a:rect l="l" t="t" r="r" b="b"/>
            <a:pathLst>
              <a:path w="900742" h="896238">
                <a:moveTo>
                  <a:pt x="0" y="0"/>
                </a:moveTo>
                <a:lnTo>
                  <a:pt x="900741" y="0"/>
                </a:lnTo>
                <a:lnTo>
                  <a:pt x="900741" y="896238"/>
                </a:lnTo>
                <a:lnTo>
                  <a:pt x="0" y="896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38675" y="5283114"/>
            <a:ext cx="4520330" cy="4195339"/>
          </a:xfrm>
          <a:custGeom>
            <a:avLst/>
            <a:gdLst/>
            <a:ahLst/>
            <a:cxnLst/>
            <a:rect l="l" t="t" r="r" b="b"/>
            <a:pathLst>
              <a:path w="4520330" h="4195339">
                <a:moveTo>
                  <a:pt x="0" y="0"/>
                </a:moveTo>
                <a:lnTo>
                  <a:pt x="4520330" y="0"/>
                </a:lnTo>
                <a:lnTo>
                  <a:pt x="4520330" y="4195339"/>
                </a:lnTo>
                <a:lnTo>
                  <a:pt x="0" y="41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423" t="-91244" r="-280963" b="-9687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40950" y="3709460"/>
            <a:ext cx="11606101" cy="80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7"/>
              </a:lnSpc>
              <a:spcBef>
                <a:spcPct val="0"/>
              </a:spcBef>
            </a:pP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Los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elementos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HTML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tienen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un tamaño natural,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establecido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antes de que se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vean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afectados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por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cualquier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70" spc="280" dirty="0" err="1">
                <a:solidFill>
                  <a:srgbClr val="2D2B80"/>
                </a:solidFill>
                <a:latin typeface="Handyman"/>
              </a:rPr>
              <a:t>código</a:t>
            </a:r>
            <a:r>
              <a:rPr lang="en-US" sz="2670" spc="280" dirty="0">
                <a:solidFill>
                  <a:srgbClr val="2D2B80"/>
                </a:solidFill>
                <a:latin typeface="Handyman"/>
              </a:rPr>
              <a:t> CSS.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86493" y="619671"/>
            <a:ext cx="11108550" cy="217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5"/>
              </a:lnSpc>
              <a:spcBef>
                <a:spcPct val="0"/>
              </a:spcBef>
            </a:pPr>
            <a:r>
              <a:rPr lang="en-US" sz="6239" dirty="0">
                <a:solidFill>
                  <a:srgbClr val="FFFFFF"/>
                </a:solidFill>
                <a:latin typeface="TAN Headline"/>
              </a:rPr>
              <a:t>Tamaño natural de las cosas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ADA52A-9272-8985-D18B-1B8B1EB3EE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56EC2-D0AF-BE46-4F1B-CADCF96CC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7" t="44095" r="34314" b="50327"/>
          <a:stretch/>
        </p:blipFill>
        <p:spPr>
          <a:xfrm>
            <a:off x="2527342" y="2393043"/>
            <a:ext cx="13030192" cy="12191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BFAC3D-BC8A-F51A-ED82-6FAE3ACA5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3" t="61874" r="30004" b="32897"/>
          <a:stretch/>
        </p:blipFill>
        <p:spPr>
          <a:xfrm>
            <a:off x="2573750" y="5951763"/>
            <a:ext cx="12937376" cy="997857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E85B57ED-413C-B05B-9900-F3CE856A7F76}"/>
              </a:ext>
            </a:extLst>
          </p:cNvPr>
          <p:cNvSpPr txBox="1"/>
          <p:nvPr/>
        </p:nvSpPr>
        <p:spPr>
          <a:xfrm>
            <a:off x="2895600" y="1714500"/>
            <a:ext cx="11606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7"/>
              </a:lnSpc>
              <a:spcBef>
                <a:spcPct val="0"/>
              </a:spcBef>
            </a:pPr>
            <a:r>
              <a:rPr lang="en-US" sz="4400" spc="280" dirty="0">
                <a:solidFill>
                  <a:schemeClr val="bg1"/>
                </a:solidFill>
                <a:latin typeface="Handyman"/>
              </a:rPr>
              <a:t>HTML IMAGEN 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74E034D-17BF-21C1-D710-961716FE1E3E}"/>
              </a:ext>
            </a:extLst>
          </p:cNvPr>
          <p:cNvSpPr txBox="1"/>
          <p:nvPr/>
        </p:nvSpPr>
        <p:spPr>
          <a:xfrm>
            <a:off x="2895600" y="5206984"/>
            <a:ext cx="11606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7"/>
              </a:lnSpc>
              <a:spcBef>
                <a:spcPct val="0"/>
              </a:spcBef>
            </a:pPr>
            <a:r>
              <a:rPr lang="en-US" sz="4400" spc="280" dirty="0">
                <a:solidFill>
                  <a:schemeClr val="bg1"/>
                </a:solidFill>
                <a:latin typeface="Handyman"/>
              </a:rPr>
              <a:t>HTML VIDEO </a:t>
            </a:r>
          </a:p>
        </p:txBody>
      </p:sp>
    </p:spTree>
    <p:extLst>
      <p:ext uri="{BB962C8B-B14F-4D97-AF65-F5344CB8AC3E}">
        <p14:creationId xmlns:p14="http://schemas.microsoft.com/office/powerpoint/2010/main" val="35728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286" y="5443"/>
            <a:ext cx="18324286" cy="1028155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550" y="3812695"/>
            <a:ext cx="7426450" cy="3535310"/>
            <a:chOff x="0" y="0"/>
            <a:chExt cx="2094583" cy="997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4583" cy="997112"/>
            </a:xfrm>
            <a:custGeom>
              <a:avLst/>
              <a:gdLst/>
              <a:ahLst/>
              <a:cxnLst/>
              <a:rect l="l" t="t" r="r" b="b"/>
              <a:pathLst>
                <a:path w="2094583" h="997112">
                  <a:moveTo>
                    <a:pt x="72974" y="0"/>
                  </a:moveTo>
                  <a:lnTo>
                    <a:pt x="2021610" y="0"/>
                  </a:lnTo>
                  <a:cubicBezTo>
                    <a:pt x="2040963" y="0"/>
                    <a:pt x="2059524" y="7688"/>
                    <a:pt x="2073210" y="21373"/>
                  </a:cubicBezTo>
                  <a:cubicBezTo>
                    <a:pt x="2086895" y="35059"/>
                    <a:pt x="2094583" y="53620"/>
                    <a:pt x="2094583" y="72974"/>
                  </a:cubicBezTo>
                  <a:lnTo>
                    <a:pt x="2094583" y="924138"/>
                  </a:lnTo>
                  <a:cubicBezTo>
                    <a:pt x="2094583" y="943492"/>
                    <a:pt x="2086895" y="962053"/>
                    <a:pt x="2073210" y="975738"/>
                  </a:cubicBezTo>
                  <a:cubicBezTo>
                    <a:pt x="2059524" y="989424"/>
                    <a:pt x="2040963" y="997112"/>
                    <a:pt x="2021610" y="997112"/>
                  </a:cubicBezTo>
                  <a:lnTo>
                    <a:pt x="72974" y="997112"/>
                  </a:lnTo>
                  <a:cubicBezTo>
                    <a:pt x="53620" y="997112"/>
                    <a:pt x="35059" y="989424"/>
                    <a:pt x="21373" y="975738"/>
                  </a:cubicBezTo>
                  <a:cubicBezTo>
                    <a:pt x="7688" y="962053"/>
                    <a:pt x="0" y="943492"/>
                    <a:pt x="0" y="924138"/>
                  </a:cubicBezTo>
                  <a:lnTo>
                    <a:pt x="0" y="72974"/>
                  </a:lnTo>
                  <a:cubicBezTo>
                    <a:pt x="0" y="53620"/>
                    <a:pt x="7688" y="35059"/>
                    <a:pt x="21373" y="21373"/>
                  </a:cubicBezTo>
                  <a:cubicBezTo>
                    <a:pt x="35059" y="7688"/>
                    <a:pt x="53620" y="0"/>
                    <a:pt x="72974" y="0"/>
                  </a:cubicBezTo>
                  <a:close/>
                </a:path>
              </a:pathLst>
            </a:custGeom>
            <a:solidFill>
              <a:srgbClr val="FEEEE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99502" y="4115344"/>
            <a:ext cx="8331430" cy="2930014"/>
          </a:xfrm>
          <a:custGeom>
            <a:avLst/>
            <a:gdLst/>
            <a:ahLst/>
            <a:cxnLst/>
            <a:rect l="l" t="t" r="r" b="b"/>
            <a:pathLst>
              <a:path w="8331430" h="2930014">
                <a:moveTo>
                  <a:pt x="0" y="0"/>
                </a:moveTo>
                <a:lnTo>
                  <a:pt x="8331429" y="0"/>
                </a:lnTo>
                <a:lnTo>
                  <a:pt x="8331429" y="2930013"/>
                </a:lnTo>
                <a:lnTo>
                  <a:pt x="0" y="2930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7" t="-27202" r="-10347" b="-506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749" y="3988405"/>
            <a:ext cx="6490052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Podemos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dar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a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los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elementos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nuestro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diseño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un tamaño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específico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.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Cuando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asignas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un tamaño a un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elemento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(al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cual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deberá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ajustarse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3199" spc="335" dirty="0" err="1">
                <a:solidFill>
                  <a:srgbClr val="2D2B80"/>
                </a:solidFill>
                <a:latin typeface="Handyman"/>
              </a:rPr>
              <a:t>contenido</a:t>
            </a:r>
            <a:r>
              <a:rPr lang="en-US" sz="3199" spc="335" dirty="0">
                <a:solidFill>
                  <a:srgbClr val="2D2B80"/>
                </a:solidFill>
                <a:latin typeface="Handyman"/>
              </a:rPr>
              <a:t> del element.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9042" y="1606691"/>
            <a:ext cx="6423467" cy="165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2"/>
              </a:lnSpc>
              <a:spcBef>
                <a:spcPct val="0"/>
              </a:spcBef>
            </a:pPr>
            <a:r>
              <a:rPr lang="en-US" sz="4722" dirty="0" err="1">
                <a:solidFill>
                  <a:srgbClr val="FFFFFF"/>
                </a:solidFill>
                <a:latin typeface="TAN Headline"/>
              </a:rPr>
              <a:t>Configuración</a:t>
            </a:r>
            <a:r>
              <a:rPr lang="en-US" sz="4722" dirty="0">
                <a:solidFill>
                  <a:srgbClr val="FFFFFF"/>
                </a:solidFill>
                <a:latin typeface="TAN Headline"/>
              </a:rPr>
              <a:t> de tamaño especifico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06330" y="3209238"/>
            <a:ext cx="6690861" cy="5319960"/>
            <a:chOff x="0" y="0"/>
            <a:chExt cx="1978282" cy="1572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8282" cy="1572949"/>
            </a:xfrm>
            <a:custGeom>
              <a:avLst/>
              <a:gdLst/>
              <a:ahLst/>
              <a:cxnLst/>
              <a:rect l="l" t="t" r="r" b="b"/>
              <a:pathLst>
                <a:path w="1978282" h="1572949">
                  <a:moveTo>
                    <a:pt x="80996" y="0"/>
                  </a:moveTo>
                  <a:lnTo>
                    <a:pt x="1897286" y="0"/>
                  </a:lnTo>
                  <a:cubicBezTo>
                    <a:pt x="1942019" y="0"/>
                    <a:pt x="1978282" y="36263"/>
                    <a:pt x="1978282" y="80996"/>
                  </a:cubicBezTo>
                  <a:lnTo>
                    <a:pt x="1978282" y="1491952"/>
                  </a:lnTo>
                  <a:cubicBezTo>
                    <a:pt x="1978282" y="1536685"/>
                    <a:pt x="1942019" y="1572949"/>
                    <a:pt x="1897286" y="1572949"/>
                  </a:cubicBezTo>
                  <a:lnTo>
                    <a:pt x="80996" y="1572949"/>
                  </a:lnTo>
                  <a:cubicBezTo>
                    <a:pt x="36263" y="1572949"/>
                    <a:pt x="0" y="1536685"/>
                    <a:pt x="0" y="1491952"/>
                  </a:cubicBezTo>
                  <a:lnTo>
                    <a:pt x="0" y="80996"/>
                  </a:lnTo>
                  <a:cubicBezTo>
                    <a:pt x="0" y="36263"/>
                    <a:pt x="36263" y="0"/>
                    <a:pt x="80996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43200" y="3367256"/>
            <a:ext cx="4054948" cy="4114800"/>
          </a:xfrm>
          <a:custGeom>
            <a:avLst/>
            <a:gdLst/>
            <a:ahLst/>
            <a:cxnLst/>
            <a:rect l="l" t="t" r="r" b="b"/>
            <a:pathLst>
              <a:path w="4054948" h="4114800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4718" y="4208755"/>
            <a:ext cx="5734085" cy="327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Varias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propriedades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longitud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usan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porcentajes, tales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como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width, margin y padding. Los porcentajes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tambien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se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pueden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ver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en font-size,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donde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tamaño del texto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esta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directamente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relacionado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al tamaño de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su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645" spc="277" dirty="0" err="1">
                <a:solidFill>
                  <a:srgbClr val="2D2B80"/>
                </a:solidFill>
                <a:latin typeface="Handyman"/>
              </a:rPr>
              <a:t>elemento</a:t>
            </a:r>
            <a:r>
              <a:rPr lang="en-US" sz="2645" spc="277" dirty="0">
                <a:solidFill>
                  <a:srgbClr val="2D2B80"/>
                </a:solidFill>
                <a:latin typeface="Handyman"/>
              </a:rPr>
              <a:t> padre.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6101" y="1658735"/>
            <a:ext cx="837131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3"/>
              </a:lnSpc>
            </a:pPr>
            <a:r>
              <a:rPr lang="en-US" sz="5861" dirty="0">
                <a:solidFill>
                  <a:srgbClr val="FFFFFF"/>
                </a:solidFill>
                <a:latin typeface="TAN Headline"/>
              </a:rPr>
              <a:t>Uso de porcentajes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94856" y="3768863"/>
            <a:ext cx="12418407" cy="4639220"/>
            <a:chOff x="0" y="0"/>
            <a:chExt cx="3270692" cy="1221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692" cy="1221852"/>
            </a:xfrm>
            <a:custGeom>
              <a:avLst/>
              <a:gdLst/>
              <a:ahLst/>
              <a:cxnLst/>
              <a:rect l="l" t="t" r="r" b="b"/>
              <a:pathLst>
                <a:path w="3270692" h="1221852">
                  <a:moveTo>
                    <a:pt x="43640" y="0"/>
                  </a:moveTo>
                  <a:lnTo>
                    <a:pt x="3227052" y="0"/>
                  </a:lnTo>
                  <a:cubicBezTo>
                    <a:pt x="3238626" y="0"/>
                    <a:pt x="3249726" y="4598"/>
                    <a:pt x="3257910" y="12782"/>
                  </a:cubicBezTo>
                  <a:cubicBezTo>
                    <a:pt x="3266094" y="20966"/>
                    <a:pt x="3270692" y="32066"/>
                    <a:pt x="3270692" y="43640"/>
                  </a:cubicBezTo>
                  <a:lnTo>
                    <a:pt x="3270692" y="1178213"/>
                  </a:lnTo>
                  <a:cubicBezTo>
                    <a:pt x="3270692" y="1189787"/>
                    <a:pt x="3266094" y="1200886"/>
                    <a:pt x="3257910" y="1209070"/>
                  </a:cubicBezTo>
                  <a:cubicBezTo>
                    <a:pt x="3249726" y="1217255"/>
                    <a:pt x="3238626" y="1221852"/>
                    <a:pt x="3227052" y="1221852"/>
                  </a:cubicBezTo>
                  <a:lnTo>
                    <a:pt x="43640" y="1221852"/>
                  </a:lnTo>
                  <a:cubicBezTo>
                    <a:pt x="32066" y="1221852"/>
                    <a:pt x="20966" y="1217255"/>
                    <a:pt x="12782" y="1209070"/>
                  </a:cubicBezTo>
                  <a:cubicBezTo>
                    <a:pt x="4598" y="1200886"/>
                    <a:pt x="0" y="1189787"/>
                    <a:pt x="0" y="1178213"/>
                  </a:cubicBezTo>
                  <a:lnTo>
                    <a:pt x="0" y="43640"/>
                  </a:lnTo>
                  <a:cubicBezTo>
                    <a:pt x="0" y="32066"/>
                    <a:pt x="4598" y="20966"/>
                    <a:pt x="12782" y="12782"/>
                  </a:cubicBezTo>
                  <a:cubicBezTo>
                    <a:pt x="20966" y="4598"/>
                    <a:pt x="32066" y="0"/>
                    <a:pt x="43640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54075" y="2790069"/>
            <a:ext cx="5853981" cy="5853981"/>
          </a:xfrm>
          <a:custGeom>
            <a:avLst/>
            <a:gdLst/>
            <a:ahLst/>
            <a:cxnLst/>
            <a:rect l="l" t="t" r="r" b="b"/>
            <a:pathLst>
              <a:path w="5853981" h="5853981">
                <a:moveTo>
                  <a:pt x="0" y="0"/>
                </a:moveTo>
                <a:lnTo>
                  <a:pt x="5853982" y="0"/>
                </a:lnTo>
                <a:lnTo>
                  <a:pt x="5853982" y="5853981"/>
                </a:lnTo>
                <a:lnTo>
                  <a:pt x="0" y="5853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40623" y="1367971"/>
            <a:ext cx="7378180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AN Headline"/>
              </a:rPr>
              <a:t>Cambio de Tipografias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4718" y="4208755"/>
            <a:ext cx="5734085" cy="45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739744" y="4038857"/>
            <a:ext cx="6991159" cy="4032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9"/>
              </a:lnSpc>
              <a:spcBef>
                <a:spcPct val="0"/>
              </a:spcBef>
            </a:pP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Las tipografías web son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una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función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del CSS que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te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permite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especificar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los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archivos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tipo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letra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que se van a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descargar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junto con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tu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sitio web a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medida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que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usuario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acceda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a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ellos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, lo que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significa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que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cualquier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navegador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que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admita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tipografías web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puede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disponer de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los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tipos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de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letra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que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especificas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11168" y="4486624"/>
            <a:ext cx="6379352" cy="3149143"/>
            <a:chOff x="0" y="0"/>
            <a:chExt cx="1787252" cy="882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7252" cy="882270"/>
            </a:xfrm>
            <a:custGeom>
              <a:avLst/>
              <a:gdLst/>
              <a:ahLst/>
              <a:cxnLst/>
              <a:rect l="l" t="t" r="r" b="b"/>
              <a:pathLst>
                <a:path w="1787252" h="882270">
                  <a:moveTo>
                    <a:pt x="84951" y="0"/>
                  </a:moveTo>
                  <a:lnTo>
                    <a:pt x="1702300" y="0"/>
                  </a:lnTo>
                  <a:cubicBezTo>
                    <a:pt x="1749218" y="0"/>
                    <a:pt x="1787252" y="38034"/>
                    <a:pt x="1787252" y="84951"/>
                  </a:cubicBezTo>
                  <a:lnTo>
                    <a:pt x="1787252" y="797319"/>
                  </a:lnTo>
                  <a:cubicBezTo>
                    <a:pt x="1787252" y="844236"/>
                    <a:pt x="1749218" y="882270"/>
                    <a:pt x="1702300" y="882270"/>
                  </a:cubicBezTo>
                  <a:lnTo>
                    <a:pt x="84951" y="882270"/>
                  </a:lnTo>
                  <a:cubicBezTo>
                    <a:pt x="38034" y="882270"/>
                    <a:pt x="0" y="844236"/>
                    <a:pt x="0" y="797319"/>
                  </a:cubicBezTo>
                  <a:lnTo>
                    <a:pt x="0" y="84951"/>
                  </a:lnTo>
                  <a:cubicBezTo>
                    <a:pt x="0" y="38034"/>
                    <a:pt x="38034" y="0"/>
                    <a:pt x="84951" y="0"/>
                  </a:cubicBezTo>
                  <a:close/>
                </a:path>
              </a:pathLst>
            </a:custGeom>
            <a:solidFill>
              <a:srgbClr val="FEE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0838" y="3251960"/>
            <a:ext cx="9351467" cy="5618473"/>
          </a:xfrm>
          <a:custGeom>
            <a:avLst/>
            <a:gdLst/>
            <a:ahLst/>
            <a:cxnLst/>
            <a:rect l="l" t="t" r="r" b="b"/>
            <a:pathLst>
              <a:path w="9351467" h="5618473">
                <a:moveTo>
                  <a:pt x="0" y="0"/>
                </a:moveTo>
                <a:lnTo>
                  <a:pt x="9351467" y="0"/>
                </a:lnTo>
                <a:lnTo>
                  <a:pt x="9351467" y="5618472"/>
                </a:lnTo>
                <a:lnTo>
                  <a:pt x="0" y="561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95118" y="4892887"/>
            <a:ext cx="5011453" cy="226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9"/>
              </a:lnSpc>
              <a:spcBef>
                <a:spcPct val="0"/>
              </a:spcBef>
            </a:pP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Existen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varias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propiedades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básicas en HTML y CSS que se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utilizan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para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formatear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el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texto en </a:t>
            </a:r>
            <a:r>
              <a:rPr lang="en-US" sz="2974" spc="312" dirty="0" err="1">
                <a:solidFill>
                  <a:srgbClr val="2D2B80"/>
                </a:solidFill>
                <a:latin typeface="Handyman"/>
              </a:rPr>
              <a:t>páginas</a:t>
            </a:r>
            <a:r>
              <a:rPr lang="en-US" sz="2974" spc="312" dirty="0">
                <a:solidFill>
                  <a:srgbClr val="2D2B80"/>
                </a:solidFill>
                <a:latin typeface="Handyman"/>
              </a:rPr>
              <a:t> web.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2389" y="1764110"/>
            <a:ext cx="8116911" cy="182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4"/>
              </a:lnSpc>
              <a:spcBef>
                <a:spcPct val="0"/>
              </a:spcBef>
            </a:pPr>
            <a:r>
              <a:rPr lang="en-US" sz="5232" dirty="0">
                <a:solidFill>
                  <a:srgbClr val="FFFFFF"/>
                </a:solidFill>
                <a:latin typeface="TAN Headline"/>
              </a:rPr>
              <a:t>Propiedades </a:t>
            </a:r>
            <a:r>
              <a:rPr lang="en-US" sz="5232" dirty="0" err="1">
                <a:solidFill>
                  <a:srgbClr val="FFFFFF"/>
                </a:solidFill>
                <a:latin typeface="TAN Headline"/>
              </a:rPr>
              <a:t>basicas</a:t>
            </a:r>
            <a:r>
              <a:rPr lang="en-US" sz="5232" dirty="0">
                <a:solidFill>
                  <a:srgbClr val="FFFFFF"/>
                </a:solidFill>
                <a:latin typeface="TAN Headline"/>
              </a:rPr>
              <a:t> para </a:t>
            </a:r>
            <a:r>
              <a:rPr lang="en-US" sz="5232" dirty="0" err="1">
                <a:solidFill>
                  <a:srgbClr val="FFFFFF"/>
                </a:solidFill>
                <a:latin typeface="TAN Headline"/>
              </a:rPr>
              <a:t>el</a:t>
            </a:r>
            <a:r>
              <a:rPr lang="en-US" sz="5232" dirty="0">
                <a:solidFill>
                  <a:srgbClr val="FFFFFF"/>
                </a:solidFill>
                <a:latin typeface="TAN Headline"/>
              </a:rPr>
              <a:t> texto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698</Words>
  <Application>Microsoft Macintosh PowerPoint</Application>
  <PresentationFormat>Personalizado</PresentationFormat>
  <Paragraphs>67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Calibri</vt:lpstr>
      <vt:lpstr>Chalkboard</vt:lpstr>
      <vt:lpstr>Handyman</vt:lpstr>
      <vt:lpstr>Arial</vt:lpstr>
      <vt:lpstr>TAN Headline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Cefalópodos pulpos, sepias calamares acuarela colores pastel</dc:title>
  <cp:lastModifiedBy>NATALIA LUNA LOPEZ</cp:lastModifiedBy>
  <cp:revision>2</cp:revision>
  <dcterms:created xsi:type="dcterms:W3CDTF">2006-08-16T00:00:00Z</dcterms:created>
  <dcterms:modified xsi:type="dcterms:W3CDTF">2023-08-02T03:08:14Z</dcterms:modified>
  <dc:identifier>DAFpsXwra7U</dc:identifier>
</cp:coreProperties>
</file>